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41" r:id="rId5"/>
    <p:sldId id="363" r:id="rId6"/>
    <p:sldId id="365" r:id="rId7"/>
    <p:sldId id="367" r:id="rId8"/>
    <p:sldId id="368" r:id="rId9"/>
    <p:sldId id="366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39" autoAdjust="0"/>
    <p:restoredTop sz="94612" autoAdjust="0"/>
  </p:normalViewPr>
  <p:slideViewPr>
    <p:cSldViewPr snapToGrid="0">
      <p:cViewPr varScale="1">
        <p:scale>
          <a:sx n="94" d="100"/>
          <a:sy n="94" d="100"/>
        </p:scale>
        <p:origin x="216" y="3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453331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364541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542221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99937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400" b="1" dirty="0">
                <a:latin typeface="Arial "/>
              </a:rPr>
              <a:t>3GPP TSG-WG2 Meeting #169	</a:t>
            </a:r>
          </a:p>
          <a:p>
            <a:pPr eaLnBrk="1" hangingPunct="1">
              <a:defRPr/>
            </a:pPr>
            <a:r>
              <a:rPr lang="en-GB" altLang="en-US" sz="1400" b="1" dirty="0">
                <a:latin typeface="Arial "/>
              </a:rPr>
              <a:t>Fukuoka, </a:t>
            </a:r>
            <a:r>
              <a:rPr lang="en-US" altLang="zh-CN" sz="1400" b="1" dirty="0">
                <a:latin typeface="Arial "/>
              </a:rPr>
              <a:t>Japan, 19-23 May 2025</a:t>
            </a:r>
            <a:endParaRPr lang="en-GB" altLang="en-US" sz="1400" b="1" dirty="0">
              <a:latin typeface="Arial "/>
            </a:endParaRPr>
          </a:p>
          <a:p>
            <a:pPr eaLnBrk="1" hangingPunct="1">
              <a:defRPr/>
            </a:pPr>
            <a:endParaRPr lang="sv-SE" altLang="en-US" sz="14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308757" y="133350"/>
            <a:ext cx="20450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S2-2505410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1709739"/>
            <a:ext cx="10899648" cy="1878773"/>
          </a:xfrm>
        </p:spPr>
        <p:txBody>
          <a:bodyPr/>
          <a:lstStyle/>
          <a:p>
            <a:pPr eaLnBrk="1" hangingPunct="1"/>
            <a:r>
              <a:rPr lang="en-US" altLang="en-US" sz="4800" dirty="0"/>
              <a:t>Discussion on 5G-A and 6G sensing</a:t>
            </a:r>
            <a:endParaRPr lang="en-GB" altLang="en-US" sz="48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019647" y="4264181"/>
            <a:ext cx="9347200" cy="1195058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en-GB" altLang="en-US" sz="2000" dirty="0">
                <a:solidFill>
                  <a:srgbClr val="FF0000"/>
                </a:solidFill>
              </a:rPr>
              <a:t>Jianning LIU (Xiaomi), David Gutierrez (Apple)</a:t>
            </a:r>
          </a:p>
          <a:p>
            <a:pPr marL="0" indent="0" algn="ctr" eaLnBrk="1" hangingPunct="1">
              <a:buNone/>
            </a:pPr>
            <a:r>
              <a:rPr lang="en-GB" altLang="en-US" sz="2000" dirty="0">
                <a:solidFill>
                  <a:srgbClr val="FF0000"/>
                </a:solidFill>
              </a:rPr>
              <a:t>FS_Sensing_ARC rapporteurs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579751"/>
          </a:xfrm>
        </p:spPr>
        <p:txBody>
          <a:bodyPr/>
          <a:lstStyle/>
          <a:p>
            <a:r>
              <a:rPr lang="en-US" altLang="en-US" dirty="0"/>
              <a:t>Status on Rel-20 5G-A Sensing</a:t>
            </a:r>
          </a:p>
          <a:p>
            <a:r>
              <a:rPr lang="en-US" altLang="en-US" dirty="0"/>
              <a:t>Summary of 6G Sensing in NWM</a:t>
            </a:r>
          </a:p>
          <a:p>
            <a:r>
              <a:rPr lang="en-US" altLang="en-US" dirty="0"/>
              <a:t>Considerations for 5G-A and 6G Sensing work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Status on Rel-20 5G-A Sensing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98281574-CBC7-44EF-A895-625D030B0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998599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dirty="0"/>
              <a:t>Rel-20 5G-A Sensing was approved, but the study scope is still open; In Q2 study, the solutions are only limited to common aspect.  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US" altLang="zh-CN" dirty="0"/>
              <a:t>Study scope will be further aligned with RAN at TSG#108(June).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US" altLang="zh-CN" dirty="0"/>
              <a:t>TU will be determined at TSG#108(June).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337AD962-7023-4038-841D-0A875F9982FE}"/>
              </a:ext>
            </a:extLst>
          </p:cNvPr>
          <p:cNvGrpSpPr/>
          <p:nvPr/>
        </p:nvGrpSpPr>
        <p:grpSpPr>
          <a:xfrm>
            <a:off x="1661160" y="4378959"/>
            <a:ext cx="8956040" cy="1614605"/>
            <a:chOff x="1595120" y="4100205"/>
            <a:chExt cx="8956040" cy="1893360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D52770CB-24C5-4556-BB1E-897F1A8B1FE0}"/>
                </a:ext>
              </a:extLst>
            </p:cNvPr>
            <p:cNvCxnSpPr>
              <a:cxnSpLocks/>
            </p:cNvCxnSpPr>
            <p:nvPr/>
          </p:nvCxnSpPr>
          <p:spPr>
            <a:xfrm>
              <a:off x="1595120" y="5062003"/>
              <a:ext cx="8956040" cy="0"/>
            </a:xfrm>
            <a:prstGeom prst="line">
              <a:avLst/>
            </a:prstGeom>
            <a:ln w="38100"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等腰三角形 5">
              <a:extLst>
                <a:ext uri="{FF2B5EF4-FFF2-40B4-BE49-F238E27FC236}">
                  <a16:creationId xmlns:a16="http://schemas.microsoft.com/office/drawing/2014/main" id="{8A99CCA9-7365-421B-9F83-DEC09463B0FB}"/>
                </a:ext>
              </a:extLst>
            </p:cNvPr>
            <p:cNvSpPr/>
            <p:nvPr/>
          </p:nvSpPr>
          <p:spPr>
            <a:xfrm>
              <a:off x="3555999" y="5126772"/>
              <a:ext cx="320040" cy="34036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075D0267-6792-403E-9ADA-996C3C3EF291}"/>
                </a:ext>
              </a:extLst>
            </p:cNvPr>
            <p:cNvSpPr/>
            <p:nvPr/>
          </p:nvSpPr>
          <p:spPr>
            <a:xfrm rot="10800000">
              <a:off x="3032759" y="4665766"/>
              <a:ext cx="320040" cy="34036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4C04AEB-E349-4333-9632-35CD8C7F0C33}"/>
                </a:ext>
              </a:extLst>
            </p:cNvPr>
            <p:cNvSpPr txBox="1"/>
            <p:nvPr/>
          </p:nvSpPr>
          <p:spPr>
            <a:xfrm>
              <a:off x="3192779" y="5531900"/>
              <a:ext cx="13665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/>
                <a:t>SA2#168, </a:t>
              </a:r>
            </a:p>
            <a:p>
              <a:r>
                <a:rPr lang="en-US" altLang="zh-CN" sz="1200" dirty="0"/>
                <a:t>April</a:t>
              </a:r>
              <a:endParaRPr lang="zh-CN" altLang="en-US" sz="1200" dirty="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31C20829-F233-4DB3-B499-53C02FF1319C}"/>
                </a:ext>
              </a:extLst>
            </p:cNvPr>
            <p:cNvSpPr txBox="1"/>
            <p:nvPr/>
          </p:nvSpPr>
          <p:spPr>
            <a:xfrm>
              <a:off x="2625721" y="4138700"/>
              <a:ext cx="12801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/>
                <a:t>SA#107, Mar</a:t>
              </a:r>
            </a:p>
            <a:p>
              <a:r>
                <a:rPr lang="en-US" altLang="zh-CN" sz="1200" dirty="0"/>
                <a:t>SID approval</a:t>
              </a:r>
              <a:endParaRPr lang="zh-CN" altLang="en-US" sz="1200" dirty="0"/>
            </a:p>
          </p:txBody>
        </p:sp>
        <p:sp>
          <p:nvSpPr>
            <p:cNvPr id="13" name="等腰三角形 12">
              <a:extLst>
                <a:ext uri="{FF2B5EF4-FFF2-40B4-BE49-F238E27FC236}">
                  <a16:creationId xmlns:a16="http://schemas.microsoft.com/office/drawing/2014/main" id="{A04E57BD-B63B-44FF-A40C-EC4378F70493}"/>
                </a:ext>
              </a:extLst>
            </p:cNvPr>
            <p:cNvSpPr/>
            <p:nvPr/>
          </p:nvSpPr>
          <p:spPr>
            <a:xfrm>
              <a:off x="4683759" y="5126772"/>
              <a:ext cx="320040" cy="34036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D0D9B68-8EC2-4BFE-AD0F-9917AE981F61}"/>
                </a:ext>
              </a:extLst>
            </p:cNvPr>
            <p:cNvSpPr txBox="1"/>
            <p:nvPr/>
          </p:nvSpPr>
          <p:spPr>
            <a:xfrm>
              <a:off x="4450078" y="5531900"/>
              <a:ext cx="110236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/>
                <a:t>SA2#169, </a:t>
              </a:r>
            </a:p>
            <a:p>
              <a:r>
                <a:rPr lang="en-US" altLang="zh-CN" sz="1200" dirty="0"/>
                <a:t>May</a:t>
              </a:r>
              <a:endParaRPr lang="zh-CN" altLang="en-US" sz="1200" dirty="0"/>
            </a:p>
          </p:txBody>
        </p:sp>
        <p:sp>
          <p:nvSpPr>
            <p:cNvPr id="15" name="等腰三角形 14">
              <a:extLst>
                <a:ext uri="{FF2B5EF4-FFF2-40B4-BE49-F238E27FC236}">
                  <a16:creationId xmlns:a16="http://schemas.microsoft.com/office/drawing/2014/main" id="{72984820-9A5A-4656-9BC4-AC37FE8C320B}"/>
                </a:ext>
              </a:extLst>
            </p:cNvPr>
            <p:cNvSpPr/>
            <p:nvPr/>
          </p:nvSpPr>
          <p:spPr>
            <a:xfrm rot="10800000">
              <a:off x="5133339" y="4693705"/>
              <a:ext cx="320040" cy="34036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3708794-616D-4D0A-A09B-E52CF0083E58}"/>
                </a:ext>
              </a:extLst>
            </p:cNvPr>
            <p:cNvSpPr txBox="1"/>
            <p:nvPr/>
          </p:nvSpPr>
          <p:spPr>
            <a:xfrm>
              <a:off x="4542787" y="4100205"/>
              <a:ext cx="17132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/>
                <a:t>SA#108, June</a:t>
              </a:r>
            </a:p>
            <a:p>
              <a:r>
                <a:rPr lang="en-US" altLang="zh-CN" sz="1200" dirty="0">
                  <a:solidFill>
                    <a:srgbClr val="FF0000"/>
                  </a:solidFill>
                </a:rPr>
                <a:t>Scope alignment</a:t>
              </a:r>
              <a:endParaRPr lang="zh-CN" altLang="en-US" sz="1200" dirty="0">
                <a:solidFill>
                  <a:srgbClr val="FF0000"/>
                </a:solidFill>
              </a:endParaRPr>
            </a:p>
          </p:txBody>
        </p:sp>
        <p:sp>
          <p:nvSpPr>
            <p:cNvPr id="17" name="等腰三角形 16">
              <a:extLst>
                <a:ext uri="{FF2B5EF4-FFF2-40B4-BE49-F238E27FC236}">
                  <a16:creationId xmlns:a16="http://schemas.microsoft.com/office/drawing/2014/main" id="{77A95DE8-AB05-48A7-8961-F001597B5C95}"/>
                </a:ext>
              </a:extLst>
            </p:cNvPr>
            <p:cNvSpPr/>
            <p:nvPr/>
          </p:nvSpPr>
          <p:spPr>
            <a:xfrm>
              <a:off x="6256019" y="5126772"/>
              <a:ext cx="320040" cy="34036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8" name="等腰三角形 17">
              <a:extLst>
                <a:ext uri="{FF2B5EF4-FFF2-40B4-BE49-F238E27FC236}">
                  <a16:creationId xmlns:a16="http://schemas.microsoft.com/office/drawing/2014/main" id="{9D94ED8D-5B21-4663-B61A-3DCDAD69DF61}"/>
                </a:ext>
              </a:extLst>
            </p:cNvPr>
            <p:cNvSpPr/>
            <p:nvPr/>
          </p:nvSpPr>
          <p:spPr>
            <a:xfrm>
              <a:off x="7607299" y="5126772"/>
              <a:ext cx="320040" cy="34036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9" name="等腰三角形 18">
              <a:extLst>
                <a:ext uri="{FF2B5EF4-FFF2-40B4-BE49-F238E27FC236}">
                  <a16:creationId xmlns:a16="http://schemas.microsoft.com/office/drawing/2014/main" id="{B72894DE-7A81-49B6-A58A-0478C2AD7ED0}"/>
                </a:ext>
              </a:extLst>
            </p:cNvPr>
            <p:cNvSpPr/>
            <p:nvPr/>
          </p:nvSpPr>
          <p:spPr>
            <a:xfrm>
              <a:off x="8475979" y="5126772"/>
              <a:ext cx="320040" cy="34036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0" name="等腰三角形 19">
              <a:extLst>
                <a:ext uri="{FF2B5EF4-FFF2-40B4-BE49-F238E27FC236}">
                  <a16:creationId xmlns:a16="http://schemas.microsoft.com/office/drawing/2014/main" id="{427DD0A7-89B9-4E44-B453-0A26E732D65C}"/>
                </a:ext>
              </a:extLst>
            </p:cNvPr>
            <p:cNvSpPr/>
            <p:nvPr/>
          </p:nvSpPr>
          <p:spPr>
            <a:xfrm rot="10800000">
              <a:off x="6984999" y="4712120"/>
              <a:ext cx="320040" cy="34036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1" name="等腰三角形 20">
              <a:extLst>
                <a:ext uri="{FF2B5EF4-FFF2-40B4-BE49-F238E27FC236}">
                  <a16:creationId xmlns:a16="http://schemas.microsoft.com/office/drawing/2014/main" id="{14DFCA2E-08A3-45F8-9610-C34747A6D38C}"/>
                </a:ext>
              </a:extLst>
            </p:cNvPr>
            <p:cNvSpPr/>
            <p:nvPr/>
          </p:nvSpPr>
          <p:spPr>
            <a:xfrm rot="10800000">
              <a:off x="9085578" y="4657931"/>
              <a:ext cx="320040" cy="34036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CB73BAF-9FA5-492A-9F7C-E7BCB1B7C7C8}"/>
                </a:ext>
              </a:extLst>
            </p:cNvPr>
            <p:cNvSpPr txBox="1"/>
            <p:nvPr/>
          </p:nvSpPr>
          <p:spPr>
            <a:xfrm>
              <a:off x="6515099" y="4100205"/>
              <a:ext cx="1450341" cy="5413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/>
                <a:t>SA#109, Sept.</a:t>
              </a:r>
            </a:p>
            <a:p>
              <a:r>
                <a:rPr lang="en-US" altLang="zh-CN" sz="1200" dirty="0">
                  <a:solidFill>
                    <a:srgbClr val="FF0000"/>
                  </a:solidFill>
                </a:rPr>
                <a:t>For information</a:t>
              </a:r>
              <a:endParaRPr lang="zh-CN" altLang="en-US" sz="1200" dirty="0">
                <a:solidFill>
                  <a:srgbClr val="FF0000"/>
                </a:solidFill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18C398F-5664-4D71-8ACE-B41EAFF46707}"/>
                </a:ext>
              </a:extLst>
            </p:cNvPr>
            <p:cNvSpPr txBox="1"/>
            <p:nvPr/>
          </p:nvSpPr>
          <p:spPr>
            <a:xfrm>
              <a:off x="8680447" y="4106773"/>
              <a:ext cx="1450341" cy="5413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/>
                <a:t>SA#110, Dec</a:t>
              </a:r>
            </a:p>
            <a:p>
              <a:r>
                <a:rPr lang="en-US" altLang="zh-CN" sz="1200" dirty="0">
                  <a:solidFill>
                    <a:srgbClr val="FF0000"/>
                  </a:solidFill>
                </a:rPr>
                <a:t>For approval</a:t>
              </a:r>
              <a:endParaRPr lang="zh-CN" altLang="en-US" sz="1200" dirty="0">
                <a:solidFill>
                  <a:srgbClr val="FF0000"/>
                </a:solidFill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BA38513-68CC-456F-9B42-D5416293506A}"/>
                </a:ext>
              </a:extLst>
            </p:cNvPr>
            <p:cNvSpPr txBox="1"/>
            <p:nvPr/>
          </p:nvSpPr>
          <p:spPr>
            <a:xfrm>
              <a:off x="5882636" y="5531900"/>
              <a:ext cx="110236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/>
                <a:t>SA2#170, </a:t>
              </a:r>
            </a:p>
            <a:p>
              <a:r>
                <a:rPr lang="en-US" altLang="zh-CN" sz="1200" dirty="0"/>
                <a:t>Aug</a:t>
              </a:r>
              <a:endParaRPr lang="zh-CN" altLang="en-US" sz="1200" dirty="0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EEF5238F-F1AC-45F8-9FCD-306E4FDBE487}"/>
                </a:ext>
              </a:extLst>
            </p:cNvPr>
            <p:cNvSpPr txBox="1"/>
            <p:nvPr/>
          </p:nvSpPr>
          <p:spPr>
            <a:xfrm>
              <a:off x="7373617" y="5516216"/>
              <a:ext cx="110236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/>
                <a:t>SA2#171, </a:t>
              </a:r>
            </a:p>
            <a:p>
              <a:r>
                <a:rPr lang="en-US" altLang="zh-CN" sz="1200" dirty="0"/>
                <a:t>Oct</a:t>
              </a:r>
              <a:endParaRPr lang="zh-CN" altLang="en-US" sz="1200" dirty="0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D04F4A5-4B02-49D4-B96C-F716D318BF43}"/>
                </a:ext>
              </a:extLst>
            </p:cNvPr>
            <p:cNvSpPr txBox="1"/>
            <p:nvPr/>
          </p:nvSpPr>
          <p:spPr>
            <a:xfrm>
              <a:off x="8366758" y="5520612"/>
              <a:ext cx="110236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/>
                <a:t>SA2#169, </a:t>
              </a:r>
            </a:p>
            <a:p>
              <a:r>
                <a:rPr lang="en-US" altLang="zh-CN" sz="1200" dirty="0"/>
                <a:t>Nov</a:t>
              </a:r>
              <a:endParaRPr lang="zh-CN" altLang="en-US" sz="1200" dirty="0"/>
            </a:p>
          </p:txBody>
        </p:sp>
        <p:sp>
          <p:nvSpPr>
            <p:cNvPr id="28" name="等腰三角形 27">
              <a:extLst>
                <a:ext uri="{FF2B5EF4-FFF2-40B4-BE49-F238E27FC236}">
                  <a16:creationId xmlns:a16="http://schemas.microsoft.com/office/drawing/2014/main" id="{9C8298CF-9FA6-42FA-9431-BFCFDAD770EB}"/>
                </a:ext>
              </a:extLst>
            </p:cNvPr>
            <p:cNvSpPr/>
            <p:nvPr/>
          </p:nvSpPr>
          <p:spPr>
            <a:xfrm>
              <a:off x="1983739" y="5089941"/>
              <a:ext cx="320040" cy="34036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E7E49DA-7101-41C0-A4D0-C8C80C32C972}"/>
                </a:ext>
              </a:extLst>
            </p:cNvPr>
            <p:cNvSpPr txBox="1"/>
            <p:nvPr/>
          </p:nvSpPr>
          <p:spPr>
            <a:xfrm>
              <a:off x="1620519" y="5502401"/>
              <a:ext cx="13665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/>
                <a:t>SA2#167, </a:t>
              </a:r>
            </a:p>
            <a:p>
              <a:r>
                <a:rPr lang="en-US" altLang="zh-CN" sz="1200" dirty="0"/>
                <a:t>Feb</a:t>
              </a:r>
              <a:endParaRPr lang="zh-CN" altLang="en-US" sz="1200" dirty="0"/>
            </a:p>
          </p:txBody>
        </p:sp>
      </p:grp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Summary on 6G Sensing in NWM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98281574-CBC7-44EF-A895-625D030B0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6"/>
            <a:ext cx="10515600" cy="4267356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/>
              <a:t>For 6G Sensing, whether support it as separated working area or not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000" dirty="0"/>
              <a:t>33 out of 42 companies support. 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000" dirty="0"/>
              <a:t>9 companies don’t support </a:t>
            </a:r>
          </a:p>
          <a:p>
            <a:pPr marL="457200" lvl="1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1600" dirty="0">
                <a:latin typeface="Arial" panose="020B0604020202020204" pitchFamily="34" charset="0"/>
                <a:ea typeface="等线" panose="02010600030101010101" pitchFamily="2" charset="-122"/>
              </a:rPr>
              <a:t>NOTE: 8 out of 9 companies don’t show the clear “NO”, but just expressing the concerns on the dependency of 5G-A Sensing, or parallel study between 5G-A/6G Sensing.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/>
              <a:t>Moderator Summary:</a:t>
            </a:r>
            <a:endParaRPr lang="zh-CN" altLang="zh-CN" sz="2400" dirty="0"/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000" dirty="0"/>
              <a:t>Majority companies support this work area. The main comment is how to handle the relation between 5G-A Sensing study and 6G Sensing. There are different views however it is agreed to further check this aspect during SA#108 when R20 5G-A scope is stable. Overlapping with 5G-A ISAC needs to be avoided.</a:t>
            </a:r>
            <a:endParaRPr lang="zh-CN" altLang="zh-CN" sz="2000" dirty="0"/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699216569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60387"/>
            <a:ext cx="10246360" cy="1130301"/>
          </a:xfrm>
        </p:spPr>
        <p:txBody>
          <a:bodyPr/>
          <a:lstStyle/>
          <a:p>
            <a:r>
              <a:rPr lang="en-US" altLang="en-US" sz="4000" dirty="0"/>
              <a:t>Considerations for 5G-A/6G Sensing work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98281574-CBC7-44EF-A895-625D030B0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10151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US" altLang="zh-CN" sz="2400" dirty="0"/>
              <a:t>Considerations to resolve the main concerns, e.g., how to handle the relation between 5G-A Sensing study and 6G Sensing, how to avoid the overlapping with 5G-A ISAC? </a:t>
            </a:r>
          </a:p>
          <a:p>
            <a:pPr lvl="1">
              <a:lnSpc>
                <a:spcPct val="100000"/>
              </a:lnSpc>
              <a:spcBef>
                <a:spcPts val="1200"/>
              </a:spcBef>
            </a:pPr>
            <a:r>
              <a:rPr lang="en-US" altLang="zh-CN" sz="2000" b="1" dirty="0"/>
              <a:t>View -1: </a:t>
            </a:r>
            <a:r>
              <a:rPr lang="en-US" altLang="zh-CN" sz="2000" dirty="0"/>
              <a:t>to extend 5G-A Sensing study to support 6G Sensing. </a:t>
            </a:r>
          </a:p>
          <a:p>
            <a:pPr lvl="2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en-US" altLang="zh-CN" sz="1600" dirty="0"/>
              <a:t>In this view, the overlapping/parallel work can be avoided. There would be more time for Sensing study. However there still need further good plan to guarantee the 5G-A Sensing study/normative work.</a:t>
            </a:r>
          </a:p>
          <a:p>
            <a:pPr lvl="1">
              <a:lnSpc>
                <a:spcPct val="100000"/>
              </a:lnSpc>
              <a:spcBef>
                <a:spcPts val="1200"/>
              </a:spcBef>
            </a:pPr>
            <a:r>
              <a:rPr lang="en-US" altLang="zh-CN" sz="2000" b="1" dirty="0"/>
              <a:t>View -2: </a:t>
            </a:r>
            <a:r>
              <a:rPr lang="en-US" altLang="zh-CN" sz="2000" dirty="0"/>
              <a:t>6G Sensing may start based on the progress of 5G-A Sensing or 6G basic architecture discussion, e.g., </a:t>
            </a:r>
            <a:r>
              <a:rPr lang="en-US" altLang="zh-CN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set check point at Sept or Dec, or after conclusion of 5G-A Sensing, or after normative work of 5G-A Sensing, etc</a:t>
            </a:r>
            <a:r>
              <a:rPr lang="en-US" altLang="zh-CN" sz="2000" dirty="0"/>
              <a:t>. </a:t>
            </a:r>
          </a:p>
          <a:p>
            <a:pPr lvl="2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en-US" altLang="zh-CN" sz="1600" dirty="0"/>
              <a:t>In this view, the 5G-A Sensing study/normative work can be guaranteed. The overlapping work can partially be avoided. It would be too late if 6G starts after the completion of 5G-A normative work. </a:t>
            </a:r>
          </a:p>
        </p:txBody>
      </p:sp>
    </p:spTree>
    <p:extLst>
      <p:ext uri="{BB962C8B-B14F-4D97-AF65-F5344CB8AC3E}">
        <p14:creationId xmlns:p14="http://schemas.microsoft.com/office/powerpoint/2010/main" val="83185511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25432" y="3330747"/>
            <a:ext cx="4774949" cy="1130301"/>
          </a:xfrm>
        </p:spPr>
        <p:txBody>
          <a:bodyPr/>
          <a:lstStyle/>
          <a:p>
            <a:r>
              <a:rPr lang="en-GB" altLang="en-US" sz="5400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42453817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7438</TotalTime>
  <Words>459</Words>
  <Application>Microsoft Office PowerPoint</Application>
  <PresentationFormat>宽屏</PresentationFormat>
  <Paragraphs>48</Paragraphs>
  <Slides>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 </vt:lpstr>
      <vt:lpstr>Arial</vt:lpstr>
      <vt:lpstr>Calibri</vt:lpstr>
      <vt:lpstr>Calibri Light</vt:lpstr>
      <vt:lpstr>Times New Roman</vt:lpstr>
      <vt:lpstr>Wingdings</vt:lpstr>
      <vt:lpstr>Office Theme</vt:lpstr>
      <vt:lpstr>Discussion on 5G-A and 6G sensing</vt:lpstr>
      <vt:lpstr>Outline</vt:lpstr>
      <vt:lpstr>Status on Rel-20 5G-A Sensing</vt:lpstr>
      <vt:lpstr>Summary on 6G Sensing in NWM</vt:lpstr>
      <vt:lpstr>Considerations for 5G-A/6G Sensing work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Jianning LIU</cp:lastModifiedBy>
  <cp:revision>641</cp:revision>
  <dcterms:created xsi:type="dcterms:W3CDTF">2010-02-05T13:52:04Z</dcterms:created>
  <dcterms:modified xsi:type="dcterms:W3CDTF">2025-05-09T20:51:33Z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CWMdd15c730092411f0800019ce000018ce">
    <vt:lpwstr>CWMcBhHnDttTmU7ECqCmV7TRO9FnEHVsuawT4QBpfg4W6lsB3fEYVeZxtwPfsQW2vapuXOJqju/Fd5NfOoOWBY7Ng==</vt:lpwstr>
  </property>
</Properties>
</file>